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00503000000020004" pitchFamily="2" charset="0"/>
      <p:regular r:id="rId22"/>
      <p:bold r:id="rId23"/>
      <p:italic r:id="rId24"/>
      <p:boldItalic r:id="rId25"/>
    </p:embeddedFont>
    <p:embeddedFont>
      <p:font typeface="Inter Bold" panose="02000503000000020004" pitchFamily="2" charset="0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45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svg"/><Relationship Id="rId4" Type="http://schemas.openxmlformats.org/officeDocument/2006/relationships/image" Target="../media/image28.sv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svg"/><Relationship Id="rId5" Type="http://schemas.openxmlformats.org/officeDocument/2006/relationships/image" Target="../media/image35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sv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90511" y="753785"/>
            <a:ext cx="64492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Score Analysis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3851553" y="1393269"/>
            <a:ext cx="6927294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Cleaning, Analysis &amp; Visualization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793790" y="211907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October 26, 2023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261342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Instructor: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Adham Osama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310776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Team 3 for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DEPI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3602117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386739"/>
            <a:ext cx="453628" cy="4536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3790" y="50671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 Ayman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5459492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Leader: Data Cleaning, Presentation, Power BI</a:t>
            </a:r>
            <a:endParaRPr lang="en-US" sz="1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8548" y="4386739"/>
            <a:ext cx="453628" cy="4536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28548" y="50671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Rawan Mahmoud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5459492"/>
            <a:ext cx="64080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Tableau, Power BI Specialist</a:t>
            </a:r>
            <a:endParaRPr lang="en-US" sz="14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6112669"/>
            <a:ext cx="453628" cy="4536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679311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Jana Ehab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7185422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BI, Excel Data Management</a:t>
            </a:r>
            <a:endParaRPr lang="en-US" sz="14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548" y="6112669"/>
            <a:ext cx="453628" cy="45362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428548" y="679311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Filopater Hosny</a:t>
            </a: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7428548" y="7185422"/>
            <a:ext cx="64080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Implementation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970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470541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9030" y="1485781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528" y="1802249"/>
            <a:ext cx="221099" cy="2210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46146" y="1633180"/>
            <a:ext cx="308645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Early Warning Systems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546146" y="1951911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payment behavior patterns to identify at-risk customers before defaults occur. This proactively mitigates risk and improves loan portfolio health.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93790" y="2502456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09030" y="2517696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28" y="2834164"/>
            <a:ext cx="221099" cy="2210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46146" y="2665095"/>
            <a:ext cx="356473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 Income-Based Lending Models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546146" y="2983825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income correlation insights to create more accurate risk assessment frameworks, leading to better lending decisions and reduced default rates.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793790" y="3534370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09030" y="3549610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528" y="3866078"/>
            <a:ext cx="221099" cy="22109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46146" y="3697010"/>
            <a:ext cx="317658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Offer Financial Education Programs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1546146" y="4015740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customers with shorter credit histories to improve long-term creditworthiness, fostering responsible financial habits and customer loyalty.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793790" y="4566285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809030" y="4581525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28" y="4897993"/>
            <a:ext cx="221099" cy="22109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46146" y="4728924"/>
            <a:ext cx="313384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Debt Management Services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1546146" y="5047655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counseling and consolidation options for high debt-to-income ratio customers, helping them manage debt and maintain credit stability.</a:t>
            </a:r>
            <a:endParaRPr lang="en-US" sz="1150" dirty="0"/>
          </a:p>
        </p:txBody>
      </p:sp>
      <p:sp>
        <p:nvSpPr>
          <p:cNvPr id="23" name="Shape 17"/>
          <p:cNvSpPr/>
          <p:nvPr/>
        </p:nvSpPr>
        <p:spPr>
          <a:xfrm>
            <a:off x="793790" y="5598200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809030" y="5613440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528" y="5929908"/>
            <a:ext cx="221099" cy="22109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546146" y="5760839"/>
            <a:ext cx="245530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Diversify Product Offerings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1546146" y="6079569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responsible use of multiple credit products to improve customer stability, which can lead to stronger financial relationships and cross-selling opportunities.</a:t>
            </a:r>
            <a:endParaRPr lang="en-US" sz="1150" dirty="0"/>
          </a:p>
        </p:txBody>
      </p:sp>
      <p:sp>
        <p:nvSpPr>
          <p:cNvPr id="28" name="Shape 21"/>
          <p:cNvSpPr/>
          <p:nvPr/>
        </p:nvSpPr>
        <p:spPr>
          <a:xfrm>
            <a:off x="793790" y="6630114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809030" y="6645354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528" y="6961823"/>
            <a:ext cx="221099" cy="221099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546146" y="6792754"/>
            <a:ext cx="289357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Dynamic Risk Pricing</a:t>
            </a:r>
            <a:endParaRPr lang="en-US" sz="1450" dirty="0"/>
          </a:p>
        </p:txBody>
      </p:sp>
      <p:sp>
        <p:nvSpPr>
          <p:cNvPr id="32" name="Text 24"/>
          <p:cNvSpPr/>
          <p:nvPr/>
        </p:nvSpPr>
        <p:spPr>
          <a:xfrm>
            <a:off x="1546146" y="7111484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interest rates based on real-time credit behavior analytics, ensuring fair pricing and effective risk management.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3299"/>
            <a:ext cx="8111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Credit Scoring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57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analysis reveals that traditional credit assessment methods miss critical behavioral patterns, creating both unnecessary risk and missed opportunities for financial institutions.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Reality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52437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customers fall into mixed credit tiers, but income alone doesn't predict creditworthiness effectively.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52437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we identify high-quality borrowers hidden within standard credit segments while minimizing default risk?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Impact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52437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credit scoring enables smarter lending decisions, reduces portfolio risk, and unlocks new revenue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733"/>
            <a:ext cx="572512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Roles &amp; Contributions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85" y="1591508"/>
            <a:ext cx="8769429" cy="40470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99612" y="1925835"/>
            <a:ext cx="3050628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Successful Project Outcome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299531" y="3823402"/>
            <a:ext cx="1477091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 Ayman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299531" y="4176779"/>
            <a:ext cx="1477091" cy="880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leader; data cleaning, Visualization, Insights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8243" y="3285847"/>
            <a:ext cx="371718" cy="3717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53512" y="4045332"/>
            <a:ext cx="1477090" cy="55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Filopater Hosny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853512" y="4673830"/>
            <a:ext cx="1477090" cy="220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PowerBI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2006" y="3289209"/>
            <a:ext cx="371718" cy="3717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80931" y="4108916"/>
            <a:ext cx="1477091" cy="55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Rawan Mahmoud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5480931" y="4737413"/>
            <a:ext cx="1477091" cy="660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 ,PowerBI visualizations expert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3617" y="3559897"/>
            <a:ext cx="371719" cy="3717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81894" y="4336960"/>
            <a:ext cx="1477091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Jana Ehab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7681894" y="4690337"/>
            <a:ext cx="1477091" cy="440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,Excel ,PowerBI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5017" y="3540333"/>
            <a:ext cx="371718" cy="37171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3790" y="5893713"/>
            <a:ext cx="369927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 Benefits</a:t>
            </a:r>
            <a:endParaRPr lang="en-US" sz="2650" dirty="0"/>
          </a:p>
        </p:txBody>
      </p:sp>
      <p:sp>
        <p:nvSpPr>
          <p:cNvPr id="18" name="Text 11"/>
          <p:cNvSpPr/>
          <p:nvPr/>
        </p:nvSpPr>
        <p:spPr>
          <a:xfrm>
            <a:off x="793790" y="6574155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expertise in different tools created comprehensive analysis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793790" y="690586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perspectives improved problem-solving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793790" y="723757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workload enabled thorough exploration of the dataset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740"/>
            <a:ext cx="443710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&amp; Limitations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09011"/>
            <a:ext cx="3180636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Challenges Faced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143482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8550" y="2143482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002149" y="230612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Issues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002149" y="2683907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Extensive missing values, inconsistent formats, and placeholder characters required significant cleaning effort.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93790" y="3465433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78550" y="3465433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002149" y="3628072"/>
            <a:ext cx="231909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Large Dataset Complexity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002149" y="4005858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148,749 records across multiple tables demanded careful memory and performance optimization.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93790" y="4787384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8550" y="4787384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002149" y="49500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 Integration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002149" y="5327809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Coordinating analysis across Excel, Power Query, Power BI, and Tableau required workflow synchronization.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93790" y="6109335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78550" y="6109335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002149" y="627197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Constraints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1002149" y="6649760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thorough analysis with project deadlines while ensuring quality deliverables.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502604" y="1609011"/>
            <a:ext cx="471701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Challenges Were Overcome</a:t>
            </a:r>
            <a:endParaRPr lang="en-US" sz="2300" dirty="0"/>
          </a:p>
        </p:txBody>
      </p:sp>
      <p:sp>
        <p:nvSpPr>
          <p:cNvPr id="21" name="Shape 19"/>
          <p:cNvSpPr/>
          <p:nvPr/>
        </p:nvSpPr>
        <p:spPr>
          <a:xfrm>
            <a:off x="7502604" y="2143482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487364" y="2143482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3" name="Text 21"/>
          <p:cNvSpPr/>
          <p:nvPr/>
        </p:nvSpPr>
        <p:spPr>
          <a:xfrm>
            <a:off x="7710964" y="2306122"/>
            <a:ext cx="231362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Systematic Data Cleaning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710964" y="2683907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 data cleaning approach using Power Query automation.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7502604" y="3229689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487364" y="3229689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7" name="Text 25"/>
          <p:cNvSpPr/>
          <p:nvPr/>
        </p:nvSpPr>
        <p:spPr>
          <a:xfrm>
            <a:off x="7710964" y="339232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Collaboration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710964" y="3770114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collaboration to divide complex tasks efficiently.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502604" y="4315897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487364" y="4315897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31" name="Text 29"/>
          <p:cNvSpPr/>
          <p:nvPr/>
        </p:nvSpPr>
        <p:spPr>
          <a:xfrm>
            <a:off x="7710964" y="4478536"/>
            <a:ext cx="275308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Iterative Development Process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710964" y="4856321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 development process to refine visualizations.</a:t>
            </a:r>
            <a:endParaRPr lang="en-US" sz="1150" dirty="0"/>
          </a:p>
        </p:txBody>
      </p:sp>
      <p:sp>
        <p:nvSpPr>
          <p:cNvPr id="33" name="Shape 31"/>
          <p:cNvSpPr/>
          <p:nvPr/>
        </p:nvSpPr>
        <p:spPr>
          <a:xfrm>
            <a:off x="7502604" y="5402104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487364" y="5402104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35" name="Text 33"/>
          <p:cNvSpPr/>
          <p:nvPr/>
        </p:nvSpPr>
        <p:spPr>
          <a:xfrm>
            <a:off x="7710964" y="5564743"/>
            <a:ext cx="233684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Regular Progress Reviews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7710964" y="5942528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progress reviews to stay on track.</a:t>
            </a:r>
            <a:endParaRPr lang="en-US" sz="11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684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544247"/>
            <a:ext cx="485822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Achievements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33380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cleaned and analyzed 148,749+ financial records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431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key factors influencing credit scores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5853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comprehensive interactive dashboards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0275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actionable insights for financial institutions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544247"/>
            <a:ext cx="51687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the Results Matter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7599521" y="33380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better risk assessment and lending decisions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37802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customers understand credit improvement pathways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45853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financial inclusion through data-driven insights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33951" y="598003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credit analysis empowers both financial institutions and customers to make informed decisions, ultimately promoting financial health and stability.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724882"/>
            <a:ext cx="30480" cy="1236107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506" y="484346"/>
            <a:ext cx="329743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 &amp; Discussion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16505" y="1195498"/>
            <a:ext cx="5106563" cy="67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000" dirty="0"/>
              <a:t>Thank you for your attention!</a:t>
            </a:r>
            <a:br>
              <a:rPr lang="en-US" sz="3000" dirty="0"/>
            </a:br>
            <a:r>
              <a:rPr lang="en-US" sz="3000" dirty="0"/>
              <a:t>We welcome your questions and feedback.</a:t>
            </a:r>
          </a:p>
          <a:p>
            <a:r>
              <a:rPr lang="en-US" sz="3000" dirty="0"/>
              <a:t>For follow-up, </a:t>
            </a:r>
            <a:br>
              <a:rPr lang="en-US" sz="3000" dirty="0"/>
            </a:br>
            <a:r>
              <a:rPr lang="en-US" sz="3000" dirty="0"/>
              <a:t>please reach out to our team:</a:t>
            </a:r>
          </a:p>
          <a:p>
            <a:r>
              <a:rPr lang="en-US" sz="3000" dirty="0"/>
              <a:t>Mark Ayman, Rawan Mahmoud,</a:t>
            </a:r>
            <a:br>
              <a:rPr lang="en-US" sz="3000" dirty="0"/>
            </a:br>
            <a:r>
              <a:rPr lang="en-US" sz="3000" dirty="0"/>
              <a:t>Jana Ehab, </a:t>
            </a:r>
            <a:r>
              <a:rPr lang="en-US" sz="3000" dirty="0" err="1"/>
              <a:t>Filopater</a:t>
            </a:r>
            <a:r>
              <a:rPr lang="en-US" sz="3000" dirty="0"/>
              <a:t> </a:t>
            </a:r>
            <a:r>
              <a:rPr lang="en-US" sz="3000" dirty="0" err="1"/>
              <a:t>Hosny</a:t>
            </a:r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 marL="0" indent="0" algn="l">
              <a:buNone/>
            </a:pPr>
            <a:endParaRPr lang="en-US" sz="3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965" y="2190154"/>
            <a:ext cx="8701683" cy="59537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16506" y="8401288"/>
            <a:ext cx="13397389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available for further discussion.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068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677233"/>
            <a:ext cx="75564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Team 3, a collaborative group of data analysts specializing in financial data analysis and visualization. This project focuses on analyzing credit score data to identify patterns and trends in customer financial behavior.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379589"/>
            <a:ext cx="63663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credit score factors is crucial for: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793790" y="4039314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4039314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1131094" y="4285178"/>
            <a:ext cx="367831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Informed Lending Decisions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131094" y="4750951"/>
            <a:ext cx="69732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financial institutions to make data-driven lending decisions, reducing risk and optimizing portfolios.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93790" y="5901809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3310" y="5901809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1131094" y="6147673"/>
            <a:ext cx="34155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Financial Health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131094" y="6613446"/>
            <a:ext cx="69732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Assisting customers in understanding and improving their credit scores, leading to better financial well-being.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1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2521268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and transform raw financial data using Power Query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6962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247442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60" y="2521268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74256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credit score trends and key financial metrics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9640133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9670613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2521268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97427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interactive dashboards using Power BI and Tableau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793790" y="4809411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24270" y="483989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1888" y="5006102"/>
            <a:ext cx="340162" cy="3401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51084" y="5747147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patterns in customer financial behavior</a:t>
            </a:r>
            <a:endParaRPr lang="en-US" sz="2200" dirty="0"/>
          </a:p>
        </p:txBody>
      </p:sp>
      <p:sp>
        <p:nvSpPr>
          <p:cNvPr id="19" name="Shape 13"/>
          <p:cNvSpPr/>
          <p:nvPr/>
        </p:nvSpPr>
        <p:spPr>
          <a:xfrm>
            <a:off x="5216962" y="4809411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5247442" y="483989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5060" y="5006102"/>
            <a:ext cx="340162" cy="34016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474256" y="5747147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actionable insights for credit risk assessment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8742"/>
            <a:ext cx="7439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data exploration and statistical analysis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cleaning, transformation, and preparation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dashboards and business intelligence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data visualization and storytelling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031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Dashboards</a:t>
            </a:r>
            <a:endParaRPr lang="en-US" sz="31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1506538"/>
            <a:ext cx="2607350" cy="14877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44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Dashboard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597712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credit score analysis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93790" y="3907274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KPIs: average credit score, payment behavior trends, income distribution, risk segmentation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4470916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filtering by demographics and time periods</a:t>
            </a:r>
            <a:endParaRPr lang="en-US" sz="1250" dirty="0"/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6021" y="854936"/>
            <a:ext cx="3891908" cy="2155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4379" y="32544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 Dashboard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414379" y="3597712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storytelling visualization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414379" y="3907274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credit score journey and comparative analysis across customer segments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7414379" y="4470916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insights for risk assessment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93790" y="4963120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2500" dirty="0"/>
          </a:p>
        </p:txBody>
      </p:sp>
      <p:sp>
        <p:nvSpPr>
          <p:cNvPr id="14" name="Text 10"/>
          <p:cNvSpPr/>
          <p:nvPr/>
        </p:nvSpPr>
        <p:spPr>
          <a:xfrm>
            <a:off x="793790" y="559808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filtering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793790" y="5907643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Drill-down capabilities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793790" y="6423780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500" dirty="0"/>
          </a:p>
        </p:txBody>
      </p:sp>
      <p:sp>
        <p:nvSpPr>
          <p:cNvPr id="18" name="Text 14"/>
          <p:cNvSpPr/>
          <p:nvPr/>
        </p:nvSpPr>
        <p:spPr>
          <a:xfrm>
            <a:off x="793790" y="7058740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stakeholders to make data-driven decisions quickly and efficiently.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8772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04342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utilizes four primary datasets, each providing crucial information for a comprehensive credit score analysis. These datasets are interconnected, forming a holistic view of customer financial behavior.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866" y="2041684"/>
            <a:ext cx="5726549" cy="38740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80195" y="3558015"/>
            <a:ext cx="1042734" cy="7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Relationships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338600" y="4565117"/>
            <a:ext cx="1551254" cy="476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Dim_Customer_Uncleaned.csv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338600" y="5109798"/>
            <a:ext cx="1551254" cy="57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12,509 rows; customer demographics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03203" y="4660489"/>
            <a:ext cx="1551253" cy="476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Dim_Time_Uncleaned.csv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703203" y="5205170"/>
            <a:ext cx="1551253" cy="38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 rows; time reference table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03203" y="2148628"/>
            <a:ext cx="1551253" cy="715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Fact_Monthly_Records_Uncleaned.csv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703203" y="2931738"/>
            <a:ext cx="1551253" cy="57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148,749 rows; central transactional fact table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348535" y="2363082"/>
            <a:ext cx="1551253" cy="476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Dim_Account_Uncleaned.csv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348535" y="2907763"/>
            <a:ext cx="1551253" cy="38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12,509 rows; account-level details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93790" y="608159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However, working with this data presented several key challenges: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93790" y="648319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93790" y="677048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Mixed data types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793790" y="7057787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 characters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793790" y="734508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Dirty data requiring extensive cleaning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918" y="531138"/>
            <a:ext cx="6594634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 &amp; Preparation (Power Query)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75918" y="1174433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initial dataset presented several challenges that required extensive data cleaning and preparation. Using Power Query, we performed the following key tasks: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675918" y="1516380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placeholder characters (underscores, special symbols)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675918" y="1761053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 data type inconsistencies (Age column mixed formats)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675918" y="2005727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missing values in loan types and occupation fields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675918" y="2250400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credit history age format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675918" y="2495074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Cleaned numeric columns that were stored as text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675918" y="2739747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Merged and transformed data across multiple tables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75918" y="3081695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benefits of using Power Query for this process are clear: it provides an automated, repeatable, and highly efficient data transformation process.</a:t>
            </a:r>
            <a:endParaRPr lang="en-US" sz="9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498" y="3423642"/>
            <a:ext cx="5907405" cy="468939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776619" y="5261812"/>
            <a:ext cx="1061604" cy="970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 Transformation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820962" y="3631107"/>
            <a:ext cx="1579325" cy="728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Raw, inconsistent data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820962" y="4428388"/>
            <a:ext cx="1579325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Missing, messy values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188528" y="3849442"/>
            <a:ext cx="1579325" cy="485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Clean, structured data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5188528" y="4403979"/>
            <a:ext cx="1579325" cy="19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for analysis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5188528" y="7052056"/>
            <a:ext cx="1579325" cy="242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 conversion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5188528" y="7363848"/>
            <a:ext cx="1579325" cy="19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data types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7820962" y="6857860"/>
            <a:ext cx="1579325" cy="242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820962" y="7169652"/>
            <a:ext cx="1579325" cy="58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placeholders and noise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8390602" y="5392760"/>
            <a:ext cx="1613849" cy="24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Normalization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8390602" y="5704552"/>
            <a:ext cx="1613849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formats and cases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4610256" y="5280018"/>
            <a:ext cx="1613849" cy="485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 engine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4610256" y="5834555"/>
            <a:ext cx="1613849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Transformations and steps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1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Analysis Process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4481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42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 Phase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1215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data exploration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435435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Pivot tables for quick insights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79655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checks and data validation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174200"/>
            <a:ext cx="4196358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43776" y="3081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Phase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3776" y="357187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comprehensive data model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443776" y="437697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DAX measures for key metrics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443776" y="518207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interactive slicers and filters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443776" y="598717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core visualizations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1834039"/>
            <a:ext cx="4196358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66948" y="2741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 Phase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866948" y="323171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chart creation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866948" y="367391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Storytelling dashboards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866948" y="411611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visual analytics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8320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phase builds upon the previous one, emphasizing the progressive nature of the analysis from basic exploration to advanced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863"/>
            <a:ext cx="4802267" cy="529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&amp; Findings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18" y="1489710"/>
            <a:ext cx="423267" cy="4232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218" y="2124551"/>
            <a:ext cx="25436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Score Distribution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0218" y="2490668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customers fall into "Good" credit category, with clear patterns in score ranges. This highlights an opportunity to identify target segments for credit improvement programs.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0928" y="1489710"/>
            <a:ext cx="423267" cy="4232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0928" y="2124551"/>
            <a:ext cx="239172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Income vs Credit Score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20928" y="2490668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a strong positive correlation between annual income and credit score ratings. Financial institutions can leverage income data for more precise lending decisions.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218" y="3641884"/>
            <a:ext cx="423267" cy="4232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0218" y="4276725"/>
            <a:ext cx="263937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Payment Behavior Impact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90218" y="4642842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delayed payments show significantly lower credit scores. Implementing early warning systems for payment delinquency can help mitigate risk.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0928" y="3641884"/>
            <a:ext cx="423267" cy="4232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0928" y="4276725"/>
            <a:ext cx="222920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Debt-to-Income Ratio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420928" y="4642842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outstanding debt relative to income correlates with poor credit scores. This suggests offering debt consolidation or financial counseling to at-risk customers.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218" y="5794058"/>
            <a:ext cx="423267" cy="42326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0218" y="6428899"/>
            <a:ext cx="220872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History Length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90218" y="6795016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Longer credit history generally leads to better credit scores. It is crucial to educate new borrowers on the importance of establishing and maintaining credit responsibly.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0928" y="5794058"/>
            <a:ext cx="423267" cy="42326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20928" y="6428899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 Diversity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7420928" y="6795016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multiple account types tend to have more stable credit scores. Encouraging responsible diversification of credit products can lead to better financial health.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1328</Words>
  <Application>Microsoft Office PowerPoint</Application>
  <PresentationFormat>Custom</PresentationFormat>
  <Paragraphs>201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Inter Bold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Mark</cp:lastModifiedBy>
  <cp:revision>4</cp:revision>
  <dcterms:created xsi:type="dcterms:W3CDTF">2025-11-21T16:07:03Z</dcterms:created>
  <dcterms:modified xsi:type="dcterms:W3CDTF">2025-11-24T16:56:07Z</dcterms:modified>
</cp:coreProperties>
</file>